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76" r:id="rId4"/>
    <p:sldId id="291" r:id="rId5"/>
    <p:sldId id="259" r:id="rId6"/>
    <p:sldId id="295" r:id="rId7"/>
    <p:sldId id="297" r:id="rId8"/>
    <p:sldId id="298" r:id="rId9"/>
    <p:sldId id="296" r:id="rId10"/>
    <p:sldId id="267" r:id="rId11"/>
    <p:sldId id="289" r:id="rId12"/>
    <p:sldId id="280" r:id="rId13"/>
    <p:sldId id="293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A59"/>
    <a:srgbClr val="FF6C00"/>
    <a:srgbClr val="FFAB00"/>
    <a:srgbClr val="FFFFFF"/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FC92AA-FD32-3248-9F22-9EF4E4A05EA7}" v="1" dt="2020-02-26T01:41:21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04"/>
    <p:restoredTop sz="95997"/>
  </p:normalViewPr>
  <p:slideViewPr>
    <p:cSldViewPr snapToGrid="0" snapToObjects="1">
      <p:cViewPr varScale="1">
        <p:scale>
          <a:sx n="149" d="100"/>
          <a:sy n="149" d="100"/>
        </p:scale>
        <p:origin x="16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D3FC92AA-FD32-3248-9F22-9EF4E4A05EA7}"/>
    <pc:docChg chg="delSld modSld">
      <pc:chgData name="Akash Levy" userId="0f662538-7453-45f3-952a-fc9f1a7c515e" providerId="ADAL" clId="{D3FC92AA-FD32-3248-9F22-9EF4E4A05EA7}" dt="2020-02-29T01:45:52.728" v="19" actId="20577"/>
      <pc:docMkLst>
        <pc:docMk/>
      </pc:docMkLst>
      <pc:sldChg chg="del">
        <pc:chgData name="Akash Levy" userId="0f662538-7453-45f3-952a-fc9f1a7c515e" providerId="ADAL" clId="{D3FC92AA-FD32-3248-9F22-9EF4E4A05EA7}" dt="2020-02-26T05:51:36.419" v="4" actId="2696"/>
        <pc:sldMkLst>
          <pc:docMk/>
          <pc:sldMk cId="2719919447" sldId="257"/>
        </pc:sldMkLst>
      </pc:sldChg>
      <pc:sldChg chg="modSp">
        <pc:chgData name="Akash Levy" userId="0f662538-7453-45f3-952a-fc9f1a7c515e" providerId="ADAL" clId="{D3FC92AA-FD32-3248-9F22-9EF4E4A05EA7}" dt="2020-02-29T01:45:52.728" v="19" actId="20577"/>
        <pc:sldMkLst>
          <pc:docMk/>
          <pc:sldMk cId="2894448922" sldId="276"/>
        </pc:sldMkLst>
        <pc:spChg chg="mod">
          <ac:chgData name="Akash Levy" userId="0f662538-7453-45f3-952a-fc9f1a7c515e" providerId="ADAL" clId="{D3FC92AA-FD32-3248-9F22-9EF4E4A05EA7}" dt="2020-02-29T01:45:52.728" v="19" actId="20577"/>
          <ac:spMkLst>
            <pc:docMk/>
            <pc:sldMk cId="2894448922" sldId="276"/>
            <ac:spMk id="3" creationId="{A8A5E0AD-22DE-394A-8E61-20923BB1DE5F}"/>
          </ac:spMkLst>
        </pc:spChg>
      </pc:sldChg>
      <pc:sldChg chg="modSp">
        <pc:chgData name="Akash Levy" userId="0f662538-7453-45f3-952a-fc9f1a7c515e" providerId="ADAL" clId="{D3FC92AA-FD32-3248-9F22-9EF4E4A05EA7}" dt="2020-02-26T05:39:50.199" v="3" actId="20577"/>
        <pc:sldMkLst>
          <pc:docMk/>
          <pc:sldMk cId="3032292065" sldId="291"/>
        </pc:sldMkLst>
        <pc:graphicFrameChg chg="mod modGraphic">
          <ac:chgData name="Akash Levy" userId="0f662538-7453-45f3-952a-fc9f1a7c515e" providerId="ADAL" clId="{D3FC92AA-FD32-3248-9F22-9EF4E4A05EA7}" dt="2020-02-26T05:39:50.199" v="3" actId="20577"/>
          <ac:graphicFrameMkLst>
            <pc:docMk/>
            <pc:sldMk cId="3032292065" sldId="291"/>
            <ac:graphicFrameMk id="4" creationId="{E19D2BEE-4545-7345-9C55-C78DF1793DE6}"/>
          </ac:graphicFrameMkLst>
        </pc:graphicFrameChg>
      </pc:sldChg>
      <pc:sldChg chg="modSp">
        <pc:chgData name="Akash Levy" userId="0f662538-7453-45f3-952a-fc9f1a7c515e" providerId="ADAL" clId="{D3FC92AA-FD32-3248-9F22-9EF4E4A05EA7}" dt="2020-02-29T00:53:13.285" v="11" actId="12"/>
        <pc:sldMkLst>
          <pc:docMk/>
          <pc:sldMk cId="3188938582" sldId="295"/>
        </pc:sldMkLst>
        <pc:spChg chg="mod">
          <ac:chgData name="Akash Levy" userId="0f662538-7453-45f3-952a-fc9f1a7c515e" providerId="ADAL" clId="{D3FC92AA-FD32-3248-9F22-9EF4E4A05EA7}" dt="2020-02-29T00:53:13.285" v="11" actId="12"/>
          <ac:spMkLst>
            <pc:docMk/>
            <pc:sldMk cId="3188938582" sldId="295"/>
            <ac:spMk id="3" creationId="{A8A5E0AD-22DE-394A-8E61-20923BB1DE5F}"/>
          </ac:spMkLst>
        </pc:spChg>
      </pc:sldChg>
      <pc:sldChg chg="del">
        <pc:chgData name="Akash Levy" userId="0f662538-7453-45f3-952a-fc9f1a7c515e" providerId="ADAL" clId="{D3FC92AA-FD32-3248-9F22-9EF4E4A05EA7}" dt="2020-02-26T05:51:36.457" v="5" actId="2696"/>
        <pc:sldMkLst>
          <pc:docMk/>
          <pc:sldMk cId="2050425841" sldId="998"/>
        </pc:sldMkLst>
      </pc:sldChg>
      <pc:sldChg chg="del">
        <pc:chgData name="Akash Levy" userId="0f662538-7453-45f3-952a-fc9f1a7c515e" providerId="ADAL" clId="{D3FC92AA-FD32-3248-9F22-9EF4E4A05EA7}" dt="2020-02-26T05:51:36.478" v="7" actId="2696"/>
        <pc:sldMkLst>
          <pc:docMk/>
          <pc:sldMk cId="3093283044" sldId="999"/>
        </pc:sldMkLst>
      </pc:sldChg>
      <pc:sldMasterChg chg="delSldLayout">
        <pc:chgData name="Akash Levy" userId="0f662538-7453-45f3-952a-fc9f1a7c515e" providerId="ADAL" clId="{D3FC92AA-FD32-3248-9F22-9EF4E4A05EA7}" dt="2020-02-26T05:51:36.480" v="8" actId="2696"/>
        <pc:sldMasterMkLst>
          <pc:docMk/>
          <pc:sldMasterMk cId="0" sldId="2147483699"/>
        </pc:sldMasterMkLst>
        <pc:sldLayoutChg chg="del">
          <pc:chgData name="Akash Levy" userId="0f662538-7453-45f3-952a-fc9f1a7c515e" providerId="ADAL" clId="{D3FC92AA-FD32-3248-9F22-9EF4E4A05EA7}" dt="2020-02-26T05:51:36.459" v="6" actId="2696"/>
          <pc:sldLayoutMkLst>
            <pc:docMk/>
            <pc:sldMasterMk cId="0" sldId="2147483699"/>
            <pc:sldLayoutMk cId="3344296395" sldId="2147484099"/>
          </pc:sldLayoutMkLst>
        </pc:sldLayoutChg>
        <pc:sldLayoutChg chg="del">
          <pc:chgData name="Akash Levy" userId="0f662538-7453-45f3-952a-fc9f1a7c515e" providerId="ADAL" clId="{D3FC92AA-FD32-3248-9F22-9EF4E4A05EA7}" dt="2020-02-26T05:51:36.480" v="8" actId="2696"/>
          <pc:sldLayoutMkLst>
            <pc:docMk/>
            <pc:sldMasterMk cId="0" sldId="2147483699"/>
            <pc:sldLayoutMk cId="3849789698" sldId="214748410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2/28/20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2/28/20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69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39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17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23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</a:t>
            </a:r>
            <a:r>
              <a:rPr lang="en-US"/>
              <a:t>Week 8 </a:t>
            </a:r>
            <a:r>
              <a:rPr lang="en-US" dirty="0"/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3CE2-1D57-584D-B236-E4F62FB6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Roughness Measurements: AJA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31DE86-B3AB-E442-B453-7B878F7A2BA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238106"/>
            <a:ext cx="3787775" cy="30990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2A2E43-41B9-8B49-BAA7-726122EA40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241353"/>
            <a:ext cx="3779838" cy="3092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DF3A9-BC5F-384B-AAAA-36C5B13D4333}"/>
              </a:ext>
            </a:extLst>
          </p:cNvPr>
          <p:cNvSpPr txBox="1"/>
          <p:nvPr/>
        </p:nvSpPr>
        <p:spPr>
          <a:xfrm>
            <a:off x="948776" y="4333947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Roughness: 1.02nm SiO</a:t>
            </a:r>
            <a:r>
              <a:rPr lang="en-US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90A52-0FFB-0645-A5ED-97F1B545C6E3}"/>
              </a:ext>
            </a:extLst>
          </p:cNvPr>
          <p:cNvSpPr/>
          <p:nvPr/>
        </p:nvSpPr>
        <p:spPr>
          <a:xfrm>
            <a:off x="4802707" y="4333947"/>
            <a:ext cx="2441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Roughness: 1.22nm TiN</a:t>
            </a:r>
          </a:p>
          <a:p>
            <a:r>
              <a:rPr lang="en-US" dirty="0"/>
              <a:t>0.67nm independent</a:t>
            </a:r>
          </a:p>
        </p:txBody>
      </p:sp>
    </p:spTree>
    <p:extLst>
      <p:ext uri="{BB962C8B-B14F-4D97-AF65-F5344CB8AC3E}">
        <p14:creationId xmlns:p14="http://schemas.microsoft.com/office/powerpoint/2010/main" val="214061942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B1E-8050-564A-AB6C-93ECF9E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Sputter Recipe: Reactive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6EBE-5A8F-F542-A45C-70A698A4E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Ti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RF Power: </a:t>
            </a:r>
            <a:r>
              <a:rPr lang="en-US" dirty="0"/>
              <a:t>200W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150W also ok; different dep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Wafer Bias:</a:t>
            </a:r>
            <a:r>
              <a:rPr lang="en-US" dirty="0"/>
              <a:t> 100V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DC bias 92-94V on AJA 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Ar Flow:</a:t>
            </a:r>
            <a:r>
              <a:rPr lang="en-US" dirty="0"/>
              <a:t> 30 sccm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 Flow:</a:t>
            </a:r>
            <a:r>
              <a:rPr lang="en-US" dirty="0"/>
              <a:t> 3 sccm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Unit conversion means that this is written as 30 on AJA somehow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Set Pressure:</a:t>
            </a:r>
            <a:r>
              <a:rPr lang="en-US" dirty="0"/>
              <a:t> 2.15 mTorr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1.8-1.9 mTorr on AJA in practice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AD994-00AC-E243-B3E3-18CF8546D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lvl="1" indent="0">
              <a:buNone/>
            </a:pPr>
            <a:r>
              <a:rPr lang="en-US" b="1" dirty="0"/>
              <a:t>Recipe: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 sample and wait for 1e-7 base chamber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another target (conductive) e.g. Al, GeTe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Eases plasma ignition for TiN target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Bias on other target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Ti target RF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minutes pre-sputtering of Ti target (shutter closed, no wafer bias)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wafer bias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shutter and deposit for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Close shutter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ramp-down of Ti target RF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75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8B04-6D74-7A49-B307-19326407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on TiN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02B9-ED17-2B4E-8C88-2D44DB9142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TiN films absorb a high concentration of contaminants including hydrogen, carbon, and oxygen when they are exposed to air after deposition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the target–substrate distance set to 88 mm the </a:t>
            </a:r>
            <a:r>
              <a:rPr lang="en-US" b="1" dirty="0"/>
              <a:t>contaminant levels increase from ∼0.1% to ∼10% as the pressure is increased from 2 to 9 mTorr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contaminant concentrations also correlate with in-plane distance from the center of the substrate and increase by roughly two orders of magnitude as the target–substrate distance is increased from 88 to 266 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Contaminants strongly influence properties of TiN thin films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Resistivity of stoichiometric films increases by around a factor of 5 as the oxygen content increases from 0.1% to 11%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Energy of the sputtered TiN particles plays crucial role in determining the film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Important to precisely control the energy of these particles to obtain high-quality TiN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 err="1"/>
              <a:t>Ohya</a:t>
            </a:r>
            <a:r>
              <a:rPr lang="en-US" sz="1100" dirty="0"/>
              <a:t>, S., B. </a:t>
            </a:r>
            <a:r>
              <a:rPr lang="en-US" sz="1100" dirty="0" err="1"/>
              <a:t>Chiaro</a:t>
            </a:r>
            <a:r>
              <a:rPr lang="en-US" sz="1100" dirty="0"/>
              <a:t>, A. </a:t>
            </a:r>
            <a:r>
              <a:rPr lang="en-US" sz="1100" dirty="0" err="1"/>
              <a:t>Megrant</a:t>
            </a:r>
            <a:r>
              <a:rPr lang="en-US" sz="1100" dirty="0"/>
              <a:t>, C. Neill, R. </a:t>
            </a:r>
            <a:r>
              <a:rPr lang="en-US" sz="1100" dirty="0" err="1"/>
              <a:t>Barends</a:t>
            </a:r>
            <a:r>
              <a:rPr lang="en-US" sz="1100" dirty="0"/>
              <a:t>, Y. Chen, J. Kelly et al. "Room temperature deposition of sputtered TiN films for superconducting coplanar waveguide resonators." </a:t>
            </a:r>
            <a:r>
              <a:rPr lang="en-US" sz="1100" i="1" dirty="0"/>
              <a:t>Superconductor Science and Technology</a:t>
            </a:r>
            <a:r>
              <a:rPr lang="en-US" sz="1100" dirty="0"/>
              <a:t> 27, no. 1 (2013): 015009.</a:t>
            </a:r>
          </a:p>
        </p:txBody>
      </p:sp>
    </p:spTree>
    <p:extLst>
      <p:ext uri="{BB962C8B-B14F-4D97-AF65-F5344CB8AC3E}">
        <p14:creationId xmlns:p14="http://schemas.microsoft.com/office/powerpoint/2010/main" val="250638502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60282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1600" dirty="0"/>
              <a:t>Clean and grow SiO</a:t>
            </a:r>
            <a:r>
              <a:rPr lang="en-US" sz="1600" baseline="-25000" dirty="0"/>
              <a:t>2</a:t>
            </a:r>
            <a:r>
              <a:rPr lang="en-US" sz="1600" dirty="0"/>
              <a:t> for isolation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Sputter 30nm TiN (Sharpie liftoff for step)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AJA (non-SNF)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Lesker-1 (SNF)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Lesker-2 (SNF)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Characterization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XPS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Prometrix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dirty="0"/>
              <a:t>AFM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Alphastep</a:t>
            </a:r>
            <a:endParaRPr lang="en-US" sz="1600" b="1" dirty="0">
              <a:sym typeface="Wingdings" pitchFamily="2" charset="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91AB1A-4E22-4048-B8D7-D3AEE622D590}"/>
              </a:ext>
            </a:extLst>
          </p:cNvPr>
          <p:cNvGrpSpPr/>
          <p:nvPr/>
        </p:nvGrpSpPr>
        <p:grpSpPr>
          <a:xfrm>
            <a:off x="5511571" y="1861721"/>
            <a:ext cx="2676752" cy="1420057"/>
            <a:chOff x="4242102" y="3478578"/>
            <a:chExt cx="1542176" cy="1032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9B78C-FF0F-4B4B-9962-5BC0070A8B2C}"/>
                </a:ext>
              </a:extLst>
            </p:cNvPr>
            <p:cNvSpPr/>
            <p:nvPr/>
          </p:nvSpPr>
          <p:spPr>
            <a:xfrm>
              <a:off x="4242102" y="4234815"/>
              <a:ext cx="1542176" cy="27589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DF8672-A128-DE47-BE1F-22BC1922A4F4}"/>
                </a:ext>
              </a:extLst>
            </p:cNvPr>
            <p:cNvSpPr/>
            <p:nvPr/>
          </p:nvSpPr>
          <p:spPr>
            <a:xfrm>
              <a:off x="4242102" y="3737137"/>
              <a:ext cx="1542176" cy="494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SiO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FB316-0AA5-4A4B-93AF-2ED883AAA6B5}"/>
                </a:ext>
              </a:extLst>
            </p:cNvPr>
            <p:cNvSpPr/>
            <p:nvPr/>
          </p:nvSpPr>
          <p:spPr>
            <a:xfrm>
              <a:off x="4242102" y="3478578"/>
              <a:ext cx="1542176" cy="2549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444892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681-4E1B-344B-B6B4-06184D4E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9D2BEE-4545-7345-9C55-C78DF1793DE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7223185"/>
              </p:ext>
            </p:extLst>
          </p:nvPr>
        </p:nvGraphicFramePr>
        <p:xfrm>
          <a:off x="948776" y="1211313"/>
          <a:ext cx="627443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318">
                  <a:extLst>
                    <a:ext uri="{9D8B030D-6E8A-4147-A177-3AD203B41FA5}">
                      <a16:colId xmlns:a16="http://schemas.microsoft.com/office/drawing/2014/main" val="308104772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8509023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547712343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753271820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30534440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1472218936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739879038"/>
                    </a:ext>
                  </a:extLst>
                </a:gridCol>
              </a:tblGrid>
              <a:tr h="192962">
                <a:tc>
                  <a:txBody>
                    <a:bodyPr/>
                    <a:lstStyle/>
                    <a:p>
                      <a:r>
                        <a:rPr lang="en-US" sz="900"/>
                        <a:t>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AJA: 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Lesker-2: 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705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2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Base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6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RF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37791"/>
                  </a:ext>
                </a:extLst>
              </a:tr>
              <a:tr h="175683">
                <a:tc>
                  <a:txBody>
                    <a:bodyPr/>
                    <a:lstStyle/>
                    <a:p>
                      <a:r>
                        <a:rPr lang="en-US" sz="900" b="1" dirty="0"/>
                        <a:t>Gettering/Chamber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pre,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TiN 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93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Wafer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9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Ar/N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50/5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30/0 sccm 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11.5/0 sccm 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3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2.15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35-&gt;5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30-&gt;3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20-&gt;2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15-&gt;2 mTorr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69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Sheet 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15.650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2428.0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304.8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129.9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`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7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Resistivity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67.25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FAILED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6313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927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6C00"/>
                          </a:solidFill>
                        </a:rPr>
                        <a:t>519.6 uΩ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4516"/>
                  </a:ext>
                </a:extLst>
              </a:tr>
              <a:tr h="156780">
                <a:tc>
                  <a:txBody>
                    <a:bodyPr/>
                    <a:lstStyle/>
                    <a:p>
                      <a:r>
                        <a:rPr lang="en-US" sz="900" b="1" dirty="0"/>
                        <a:t>Uniformity/Color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79676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Thickness/Time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43nm/1800s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26nm/900s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30.4nm/1800s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40nm/1800s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76832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Roughness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0.67nm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Won’t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0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Composition (</a:t>
                      </a:r>
                      <a:r>
                        <a:rPr lang="en-US" sz="900" b="1" dirty="0" err="1"/>
                        <a:t>Ti:N:O</a:t>
                      </a:r>
                      <a:r>
                        <a:rPr lang="en-US" sz="9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46:51:3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C00000"/>
                          </a:solidFill>
                        </a:rPr>
                        <a:t>6:4:90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38:39:23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43:43:14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7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9206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RRAM Process Flow 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4201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3883530" y="92777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815372" y="266018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3537968" y="1956305"/>
            <a:ext cx="2233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Ti, 30nm Pt (AJA),</a:t>
            </a:r>
          </a:p>
          <a:p>
            <a:pPr algn="ctr"/>
            <a:r>
              <a:rPr lang="en-US" sz="1200" dirty="0"/>
              <a:t>150nm SiO</a:t>
            </a:r>
            <a:r>
              <a:rPr lang="en-US" sz="1200" baseline="-25000" dirty="0"/>
              <a:t>2</a:t>
            </a:r>
            <a:r>
              <a:rPr lang="en-US" sz="1200" dirty="0"/>
              <a:t> (ccp-dep)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2B4A2-D5EF-2745-A174-0859F5B0A83F}"/>
              </a:ext>
            </a:extLst>
          </p:cNvPr>
          <p:cNvSpPr/>
          <p:nvPr/>
        </p:nvSpPr>
        <p:spPr>
          <a:xfrm>
            <a:off x="6335947" y="168712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258428-197D-B24C-89B5-16A5399F04E0}"/>
              </a:ext>
            </a:extLst>
          </p:cNvPr>
          <p:cNvSpPr/>
          <p:nvPr/>
        </p:nvSpPr>
        <p:spPr>
          <a:xfrm>
            <a:off x="6335947" y="1423226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22089-73E1-5140-A50D-FE310F733A24}"/>
              </a:ext>
            </a:extLst>
          </p:cNvPr>
          <p:cNvSpPr/>
          <p:nvPr/>
        </p:nvSpPr>
        <p:spPr>
          <a:xfrm>
            <a:off x="6335947" y="940903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4652C-ACC3-6041-BB2A-5A859FB12389}"/>
              </a:ext>
            </a:extLst>
          </p:cNvPr>
          <p:cNvSpPr txBox="1"/>
          <p:nvPr/>
        </p:nvSpPr>
        <p:spPr>
          <a:xfrm>
            <a:off x="6222822" y="195991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trenches (PT-Ox)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1A087B-7936-BC4E-9121-DCB7F33396C6}"/>
              </a:ext>
            </a:extLst>
          </p:cNvPr>
          <p:cNvSpPr/>
          <p:nvPr/>
        </p:nvSpPr>
        <p:spPr>
          <a:xfrm>
            <a:off x="7529065" y="929153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7929D0-C49C-2A4F-A085-522FFD53ABE2}"/>
              </a:ext>
            </a:extLst>
          </p:cNvPr>
          <p:cNvSpPr/>
          <p:nvPr/>
        </p:nvSpPr>
        <p:spPr>
          <a:xfrm>
            <a:off x="6335947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70897D-CF11-4B47-B638-1A1194FE58CC}"/>
              </a:ext>
            </a:extLst>
          </p:cNvPr>
          <p:cNvSpPr/>
          <p:nvPr/>
        </p:nvSpPr>
        <p:spPr>
          <a:xfrm>
            <a:off x="6335947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8CCC09-E76C-8B48-9DCF-873916EB5EA7}"/>
              </a:ext>
            </a:extLst>
          </p:cNvPr>
          <p:cNvSpPr/>
          <p:nvPr/>
        </p:nvSpPr>
        <p:spPr>
          <a:xfrm>
            <a:off x="6335947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0CC46-960C-6D49-BD30-F2EC47E0D3A8}"/>
              </a:ext>
            </a:extLst>
          </p:cNvPr>
          <p:cNvSpPr/>
          <p:nvPr/>
        </p:nvSpPr>
        <p:spPr>
          <a:xfrm>
            <a:off x="7529065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468EC5-8ACB-F041-B16A-3B4089445A43}"/>
              </a:ext>
            </a:extLst>
          </p:cNvPr>
          <p:cNvGrpSpPr/>
          <p:nvPr/>
        </p:nvGrpSpPr>
        <p:grpSpPr>
          <a:xfrm>
            <a:off x="6335947" y="3274819"/>
            <a:ext cx="1542175" cy="574093"/>
            <a:chOff x="6335947" y="3444813"/>
            <a:chExt cx="1542175" cy="5740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257924-A432-5D41-84A5-245712552AB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CF97162-B3D3-FA4E-B67E-7FF95E5787B8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A40E69E-A8E3-4344-9AF8-D22F3BD729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5C377D6-5D84-9C4F-800F-14306ED758C4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A6655BE-36D0-8646-8AA2-BF50FE4FC4A0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16A8C2-5F5A-C44A-ACBE-46D946550976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5055339-5ED7-E741-A18C-7231545E5DFA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8DE57BF-BFE2-264B-940A-2AD32586CA6C}"/>
              </a:ext>
            </a:extLst>
          </p:cNvPr>
          <p:cNvSpPr txBox="1"/>
          <p:nvPr/>
        </p:nvSpPr>
        <p:spPr>
          <a:xfrm>
            <a:off x="6246863" y="4395785"/>
            <a:ext cx="1720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HfO</a:t>
            </a:r>
            <a:r>
              <a:rPr lang="en-US" sz="1200" baseline="-25000" dirty="0"/>
              <a:t>2</a:t>
            </a:r>
            <a:r>
              <a:rPr lang="en-US" sz="1200" dirty="0"/>
              <a:t> (Fiji)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6A9271-59FD-4D42-92BF-029255B60475}"/>
              </a:ext>
            </a:extLst>
          </p:cNvPr>
          <p:cNvSpPr/>
          <p:nvPr/>
        </p:nvSpPr>
        <p:spPr>
          <a:xfrm>
            <a:off x="3883530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85A03B-599D-824B-85FE-A39FD9102D75}"/>
              </a:ext>
            </a:extLst>
          </p:cNvPr>
          <p:cNvSpPr/>
          <p:nvPr/>
        </p:nvSpPr>
        <p:spPr>
          <a:xfrm>
            <a:off x="3883530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000555D-A1D9-9A4E-B545-610C99B0B0A9}"/>
              </a:ext>
            </a:extLst>
          </p:cNvPr>
          <p:cNvSpPr/>
          <p:nvPr/>
        </p:nvSpPr>
        <p:spPr>
          <a:xfrm>
            <a:off x="3883530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C6FCCF-6460-7D40-810E-49E1C32932E6}"/>
              </a:ext>
            </a:extLst>
          </p:cNvPr>
          <p:cNvSpPr/>
          <p:nvPr/>
        </p:nvSpPr>
        <p:spPr>
          <a:xfrm>
            <a:off x="5076648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8BE673-EFAF-0940-A4C4-F8700879C566}"/>
              </a:ext>
            </a:extLst>
          </p:cNvPr>
          <p:cNvGrpSpPr/>
          <p:nvPr/>
        </p:nvGrpSpPr>
        <p:grpSpPr>
          <a:xfrm>
            <a:off x="3883530" y="3274819"/>
            <a:ext cx="1542175" cy="574093"/>
            <a:chOff x="6335947" y="3444813"/>
            <a:chExt cx="1542175" cy="57409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CABD74-E362-C24B-B651-282F7DC4D51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955C1D-C92A-EA4E-BF11-BB2B625C6069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851B439-0F3F-E440-B83C-BEB1A6CDB5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AEB9F4-5E9F-6943-94B7-2251C8F49FE7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6D21F9C-510F-4847-A7AD-CB541443E9D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0B8C03-2F00-8D4C-9A42-E0074DD10395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3751B-93E9-144E-865C-C282D0571C03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39CDDB-2C3A-C841-A436-5FEEC38D0F77}"/>
              </a:ext>
            </a:extLst>
          </p:cNvPr>
          <p:cNvGrpSpPr/>
          <p:nvPr/>
        </p:nvGrpSpPr>
        <p:grpSpPr>
          <a:xfrm>
            <a:off x="3883528" y="3182187"/>
            <a:ext cx="1542184" cy="575390"/>
            <a:chOff x="6335946" y="3443514"/>
            <a:chExt cx="1542184" cy="575390"/>
          </a:xfrm>
          <a:solidFill>
            <a:srgbClr val="0070C0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BE52B6-B862-D044-AC5B-A6F79274DE53}"/>
                </a:ext>
              </a:extLst>
            </p:cNvPr>
            <p:cNvGrpSpPr/>
            <p:nvPr/>
          </p:nvGrpSpPr>
          <p:grpSpPr>
            <a:xfrm>
              <a:off x="6335946" y="3443514"/>
              <a:ext cx="528835" cy="574090"/>
              <a:chOff x="6335946" y="3443514"/>
              <a:chExt cx="528835" cy="57409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E5942DA-63E5-6F47-B1D7-9F84DC48D298}"/>
                  </a:ext>
                </a:extLst>
              </p:cNvPr>
              <p:cNvSpPr/>
              <p:nvPr/>
            </p:nvSpPr>
            <p:spPr>
              <a:xfrm>
                <a:off x="6335946" y="3444815"/>
                <a:ext cx="435925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891C5F2-8375-0144-8795-0C087E3DED43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66FB4F-ACCA-2648-AF48-A0FCD83BBDA8}"/>
                </a:ext>
              </a:extLst>
            </p:cNvPr>
            <p:cNvGrpSpPr/>
            <p:nvPr/>
          </p:nvGrpSpPr>
          <p:grpSpPr>
            <a:xfrm flipH="1">
              <a:off x="7361451" y="3443514"/>
              <a:ext cx="516679" cy="574092"/>
              <a:chOff x="6335947" y="3443516"/>
              <a:chExt cx="521455" cy="574092"/>
            </a:xfrm>
            <a:grp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71ECF21-9225-9840-AD27-64F829D3590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43175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E8F003-1DC7-3049-B788-A28F439265ED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2C00FA-9F33-7646-96E4-779CF0AB458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959BA94-61F5-E34A-BBA2-2AD5022520B8}"/>
              </a:ext>
            </a:extLst>
          </p:cNvPr>
          <p:cNvSpPr txBox="1"/>
          <p:nvPr/>
        </p:nvSpPr>
        <p:spPr>
          <a:xfrm>
            <a:off x="3997227" y="4395785"/>
            <a:ext cx="1314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18" name="Notched Right Arrow 117">
            <a:extLst>
              <a:ext uri="{FF2B5EF4-FFF2-40B4-BE49-F238E27FC236}">
                <a16:creationId xmlns:a16="http://schemas.microsoft.com/office/drawing/2014/main" id="{A1831879-381C-E148-8C3C-C4003259CCF1}"/>
              </a:ext>
            </a:extLst>
          </p:cNvPr>
          <p:cNvSpPr/>
          <p:nvPr/>
        </p:nvSpPr>
        <p:spPr>
          <a:xfrm rot="10800000">
            <a:off x="5591738" y="3848910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A8D106B-6A71-F549-9AF7-1F289AAADB30}"/>
              </a:ext>
            </a:extLst>
          </p:cNvPr>
          <p:cNvSpPr/>
          <p:nvPr/>
        </p:nvSpPr>
        <p:spPr>
          <a:xfrm>
            <a:off x="1453273" y="4112812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11BA95-77E2-F741-9612-B12D3394569B}"/>
              </a:ext>
            </a:extLst>
          </p:cNvPr>
          <p:cNvSpPr/>
          <p:nvPr/>
        </p:nvSpPr>
        <p:spPr>
          <a:xfrm>
            <a:off x="1453273" y="3848909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03CDD4C-837B-1548-9E87-BFD2BD4D5BE2}"/>
              </a:ext>
            </a:extLst>
          </p:cNvPr>
          <p:cNvSpPr/>
          <p:nvPr/>
        </p:nvSpPr>
        <p:spPr>
          <a:xfrm>
            <a:off x="1453273" y="3366586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1C9278-A1D0-A144-B4F5-DC427BFF89CB}"/>
              </a:ext>
            </a:extLst>
          </p:cNvPr>
          <p:cNvSpPr/>
          <p:nvPr/>
        </p:nvSpPr>
        <p:spPr>
          <a:xfrm>
            <a:off x="2646391" y="3354836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E50E1F-36D0-D544-B105-B6D012A7D9A9}"/>
              </a:ext>
            </a:extLst>
          </p:cNvPr>
          <p:cNvGrpSpPr/>
          <p:nvPr/>
        </p:nvGrpSpPr>
        <p:grpSpPr>
          <a:xfrm>
            <a:off x="1453273" y="3274818"/>
            <a:ext cx="1542175" cy="574093"/>
            <a:chOff x="6335947" y="3444813"/>
            <a:chExt cx="1542175" cy="57409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5580435-F073-4C4F-AC36-F604934BFDCB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5A66F8F-8C4F-CD4E-95F1-3729B8A1AD51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A34FB6-010B-9A41-ACDD-DEB87803370D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DDEBCE-11B1-B546-BB37-441A2062D4FC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944D7F4-F4C9-DB4E-9E4A-F0AC829243E7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2380ACD-92BE-FF4B-8855-DAB558D58BE3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C19CDF-BEBC-CE49-92E3-697A2B425FE8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634E13-5453-AD4E-821C-5EEEEEDF3C69}"/>
              </a:ext>
            </a:extLst>
          </p:cNvPr>
          <p:cNvGrpSpPr/>
          <p:nvPr/>
        </p:nvGrpSpPr>
        <p:grpSpPr>
          <a:xfrm>
            <a:off x="1633080" y="3182186"/>
            <a:ext cx="1180550" cy="575390"/>
            <a:chOff x="6515755" y="3443514"/>
            <a:chExt cx="1180550" cy="575390"/>
          </a:xfrm>
          <a:solidFill>
            <a:srgbClr val="0070C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F3194A8-E2A9-F045-8353-4D0B2CFB1687}"/>
                </a:ext>
              </a:extLst>
            </p:cNvPr>
            <p:cNvGrpSpPr/>
            <p:nvPr/>
          </p:nvGrpSpPr>
          <p:grpSpPr>
            <a:xfrm>
              <a:off x="6515755" y="3443514"/>
              <a:ext cx="349026" cy="574090"/>
              <a:chOff x="6515755" y="3443514"/>
              <a:chExt cx="349026" cy="574090"/>
            </a:xfrm>
            <a:grpFill/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CF9E17-B967-E94A-900B-68A77523589E}"/>
                  </a:ext>
                </a:extLst>
              </p:cNvPr>
              <p:cNvSpPr/>
              <p:nvPr/>
            </p:nvSpPr>
            <p:spPr>
              <a:xfrm>
                <a:off x="6515755" y="3444815"/>
                <a:ext cx="263342" cy="9089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6D776F7-6EC0-C74A-9AC1-BDEA53D6014C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5F7595D-0730-C84E-85A6-46E38C5250B8}"/>
                </a:ext>
              </a:extLst>
            </p:cNvPr>
            <p:cNvGrpSpPr/>
            <p:nvPr/>
          </p:nvGrpSpPr>
          <p:grpSpPr>
            <a:xfrm flipH="1">
              <a:off x="7361444" y="3443514"/>
              <a:ext cx="334861" cy="574092"/>
              <a:chOff x="6519446" y="3443516"/>
              <a:chExt cx="337956" cy="574092"/>
            </a:xfrm>
            <a:grpFill/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B2029F5-CEBF-F344-A771-8566A3C8245A}"/>
                  </a:ext>
                </a:extLst>
              </p:cNvPr>
              <p:cNvSpPr/>
              <p:nvPr/>
            </p:nvSpPr>
            <p:spPr>
              <a:xfrm>
                <a:off x="6519446" y="3444815"/>
                <a:ext cx="248253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535FF6-9813-3F43-BCF9-2F7558A9E1A7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2C72AD-BFCC-7346-97F1-9950C815593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F69784F-0B7E-9845-92E0-CDF1990221C6}"/>
              </a:ext>
            </a:extLst>
          </p:cNvPr>
          <p:cNvSpPr txBox="1"/>
          <p:nvPr/>
        </p:nvSpPr>
        <p:spPr>
          <a:xfrm>
            <a:off x="1108513" y="4395784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top electrodes (PT-MTL)</a:t>
            </a:r>
          </a:p>
          <a:p>
            <a:pPr algn="ctr"/>
            <a:r>
              <a:rPr lang="en-US" sz="1200" dirty="0"/>
              <a:t>Post-metal clean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1C83A30-68D3-BC48-995E-0DE800CCEB39}"/>
              </a:ext>
            </a:extLst>
          </p:cNvPr>
          <p:cNvSpPr/>
          <p:nvPr/>
        </p:nvSpPr>
        <p:spPr>
          <a:xfrm>
            <a:off x="1738745" y="3543846"/>
            <a:ext cx="969819" cy="443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73D9097-2E5D-5747-9D21-89CD6C4183D1}"/>
              </a:ext>
            </a:extLst>
          </p:cNvPr>
          <p:cNvSpPr txBox="1"/>
          <p:nvPr/>
        </p:nvSpPr>
        <p:spPr>
          <a:xfrm>
            <a:off x="332510" y="3089796"/>
            <a:ext cx="10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Active device area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A22D4A-CA53-D545-8D57-A319F4A17B31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980969" y="3365713"/>
            <a:ext cx="899803" cy="24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Notched Right Arrow 168">
            <a:extLst>
              <a:ext uri="{FF2B5EF4-FFF2-40B4-BE49-F238E27FC236}">
                <a16:creationId xmlns:a16="http://schemas.microsoft.com/office/drawing/2014/main" id="{D7BBD13E-8BE2-0241-9780-5DB66471CC3C}"/>
              </a:ext>
            </a:extLst>
          </p:cNvPr>
          <p:cNvSpPr/>
          <p:nvPr/>
        </p:nvSpPr>
        <p:spPr>
          <a:xfrm rot="10800000">
            <a:off x="3156334" y="383691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B931A00-90AC-7247-965F-6C1DE3AF0883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</p:spTree>
    <p:extLst>
      <p:ext uri="{BB962C8B-B14F-4D97-AF65-F5344CB8AC3E}">
        <p14:creationId xmlns:p14="http://schemas.microsoft.com/office/powerpoint/2010/main" val="258303478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New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625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Grow 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thermco4 (20 min. of 900C wet growth)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10nm Ti on AJA (0.5Å/s)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30nm Pt on AJA (1Å/s)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Deposit 150nm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with ccp-dep (SiO350-0, SiOx1 350C, 2.5 min)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fit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endParaRPr lang="en-US" dirty="0">
              <a:solidFill>
                <a:srgbClr val="595A59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S1: 2320Å, R1: 1504Å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YES Oven default recipe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Coat 2 with 1µm Shipley 3612 resist, 2mm EBR, skip vapor prime step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Expose with Heidelberg (use defoc: -2, dose: 70/80 for Heidelberg1/2, 350nm laser src)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SVG Develop (1µm 3612 dev) w/post-exposure bake and inspect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PT-Ox: </a:t>
            </a:r>
            <a:r>
              <a:rPr lang="en-US" dirty="0" err="1">
                <a:solidFill>
                  <a:srgbClr val="595A59"/>
                </a:solidFill>
              </a:rPr>
              <a:t>Ox_ER_Test</a:t>
            </a:r>
            <a:r>
              <a:rPr lang="en-US" dirty="0">
                <a:solidFill>
                  <a:srgbClr val="595A59"/>
                </a:solidFill>
              </a:rPr>
              <a:t>, 210 sec.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Metal cleaning on wbflexcorr (1)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SRS-100 for </a:t>
            </a:r>
            <a:r>
              <a:rPr lang="en-US" dirty="0">
                <a:solidFill>
                  <a:srgbClr val="595A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stripping photoresist from metal wafers</a:t>
            </a:r>
            <a:r>
              <a:rPr lang="en-US" dirty="0">
                <a:solidFill>
                  <a:srgbClr val="595A59"/>
                </a:solidFill>
              </a:rPr>
              <a:t>, 60C, 15 min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PRS-1000 for</a:t>
            </a:r>
            <a:r>
              <a:rPr lang="en-US" dirty="0">
                <a:solidFill>
                  <a:srgbClr val="595A59"/>
                </a:solidFill>
                <a:hlinkClick r:id="rId4" tooltip="https://docs.google.com/document/d/e/2PACX-1vQVrNtPxQQrxWfnSRrWFPW6J91AlmBdPehf2V-pV_beCoSDluY7y16DNZp7VRrlE7GDCxfF3EnTlmk3/pu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final metal clean before deposition</a:t>
            </a:r>
            <a:r>
              <a:rPr lang="en-US" dirty="0">
                <a:solidFill>
                  <a:srgbClr val="595A59"/>
                </a:solidFill>
              </a:rPr>
              <a:t>, 40C, 10 min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Alphastep to check etching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Matched Woollam extremely well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Fiji1 thermal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: 50 cyc. condition,100 cyc. @ 200C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Woollam to check HfO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thickness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Measure 55-75 degrees, use n-k for SiO</a:t>
            </a:r>
            <a:r>
              <a:rPr lang="en-US" baseline="-25000" dirty="0">
                <a:solidFill>
                  <a:srgbClr val="595A59"/>
                </a:solidFill>
              </a:rPr>
              <a:t>2</a:t>
            </a:r>
            <a:r>
              <a:rPr lang="en-US" dirty="0">
                <a:solidFill>
                  <a:srgbClr val="595A59"/>
                </a:solidFill>
              </a:rPr>
              <a:t> from before thickness and n-k from before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S1: 182Å, R1: 229Å, R2: 233Å, R3: 130Å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Strangely high deposition rate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TiN deposition 30nm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Photolithography (2)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PT-MTL: Al-HiPRSel-Usha, 30s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95A59"/>
                </a:solidFill>
              </a:rPr>
              <a:t>Should etch through all of TiN and some oxide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rgbClr val="595A59"/>
                </a:solidFill>
              </a:rPr>
              <a:t>Microscope to ensure TiN is patterned correctly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Photolithography (3)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PT-Ox: </a:t>
            </a:r>
            <a:r>
              <a:rPr lang="en-US" dirty="0" err="1">
                <a:solidFill>
                  <a:srgbClr val="595A59"/>
                </a:solidFill>
              </a:rPr>
              <a:t>Ox_ER_Test</a:t>
            </a:r>
            <a:r>
              <a:rPr lang="en-US" dirty="0">
                <a:solidFill>
                  <a:srgbClr val="595A59"/>
                </a:solidFill>
              </a:rPr>
              <a:t>, 210 sec.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Resist ashing: Matrix default recipe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Microscope to ensure Pt contact is patterned correctly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Metal cleaning on wbflexcorr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595A59"/>
                </a:solidFill>
              </a:rPr>
              <a:t>Electrical testing</a:t>
            </a:r>
          </a:p>
        </p:txBody>
      </p:sp>
    </p:spTree>
    <p:extLst>
      <p:ext uri="{BB962C8B-B14F-4D97-AF65-F5344CB8AC3E}">
        <p14:creationId xmlns:p14="http://schemas.microsoft.com/office/powerpoint/2010/main" val="318893858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86B9-4F5C-BE45-86FF-B84FA502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with AJA TiN: looks a bit weird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11CBD0-5861-FB46-A1ED-C3F0906596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33512" y="908050"/>
            <a:ext cx="2819400" cy="37592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A5D3EE-3A31-FB4B-BE5A-06085DCD4CE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373382"/>
            <a:ext cx="3779838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5760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CA87-A94B-E64A-89BC-5D5D19FA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Lesker-2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B7969-10C0-394C-8796-0B37AA98D4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Pressure </a:t>
            </a:r>
            <a:r>
              <a:rPr lang="en-US" dirty="0" err="1"/>
              <a:t>rampdown</a:t>
            </a:r>
            <a:r>
              <a:rPr lang="en-US" dirty="0"/>
              <a:t> causes </a:t>
            </a:r>
            <a:r>
              <a:rPr lang="en-US" dirty="0" err="1"/>
              <a:t>deignition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Upstream control issue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Finding the sweet spot for deposition is tricky</a:t>
            </a:r>
          </a:p>
        </p:txBody>
      </p:sp>
      <p:pic>
        <p:nvPicPr>
          <p:cNvPr id="8" name="deignition.mov" descr="deignition.mov">
            <a:hlinkClick r:id="" action="ppaction://media"/>
            <a:extLst>
              <a:ext uri="{FF2B5EF4-FFF2-40B4-BE49-F238E27FC236}">
                <a16:creationId xmlns:a16="http://schemas.microsoft.com/office/drawing/2014/main" id="{BD546F4A-D864-0A41-9E7A-0C65BF93C841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7063" y="908050"/>
            <a:ext cx="2117725" cy="3759200"/>
          </a:xfrm>
        </p:spPr>
      </p:pic>
    </p:spTree>
    <p:extLst>
      <p:ext uri="{BB962C8B-B14F-4D97-AF65-F5344CB8AC3E}">
        <p14:creationId xmlns:p14="http://schemas.microsoft.com/office/powerpoint/2010/main" val="15889210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9FB4-5C0E-B94C-A78E-4D235C00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C40A3F-FD13-4444-9508-306460B1E5CA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138024" y="828318"/>
          <a:ext cx="1336264" cy="3918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6231">
                  <a:extLst>
                    <a:ext uri="{9D8B030D-6E8A-4147-A177-3AD203B41FA5}">
                      <a16:colId xmlns:a16="http://schemas.microsoft.com/office/drawing/2014/main" val="2682552646"/>
                    </a:ext>
                  </a:extLst>
                </a:gridCol>
                <a:gridCol w="250011">
                  <a:extLst>
                    <a:ext uri="{9D8B030D-6E8A-4147-A177-3AD203B41FA5}">
                      <a16:colId xmlns:a16="http://schemas.microsoft.com/office/drawing/2014/main" val="754453719"/>
                    </a:ext>
                  </a:extLst>
                </a:gridCol>
                <a:gridCol w="250011">
                  <a:extLst>
                    <a:ext uri="{9D8B030D-6E8A-4147-A177-3AD203B41FA5}">
                      <a16:colId xmlns:a16="http://schemas.microsoft.com/office/drawing/2014/main" val="3155360663"/>
                    </a:ext>
                  </a:extLst>
                </a:gridCol>
                <a:gridCol w="250011">
                  <a:extLst>
                    <a:ext uri="{9D8B030D-6E8A-4147-A177-3AD203B41FA5}">
                      <a16:colId xmlns:a16="http://schemas.microsoft.com/office/drawing/2014/main" val="3894435559"/>
                    </a:ext>
                  </a:extLst>
                </a:gridCol>
              </a:tblGrid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svgcoat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75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100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3024823920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svgdev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330841416"/>
                  </a:ext>
                </a:extLst>
              </a:tr>
              <a:tr h="1305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wbflexcorr-1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180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368826990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woollam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35.83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187542432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fiji2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Feb-20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372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310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620398564"/>
                  </a:ext>
                </a:extLst>
              </a:tr>
              <a:tr h="1305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wbflexcorr-1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Feb-20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3931334099"/>
                  </a:ext>
                </a:extLst>
              </a:tr>
              <a:tr h="1305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wbflexcorr-3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Feb-20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262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218.33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2000729377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woollam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Feb-20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11.67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47089233"/>
                  </a:ext>
                </a:extLst>
              </a:tr>
              <a:tr h="1305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afm-asylum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76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25.33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575811773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aja-evap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22.75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2020357383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heidelberg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160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1081172206"/>
                  </a:ext>
                </a:extLst>
              </a:tr>
              <a:tr h="652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heidelberg2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73014689"/>
                  </a:ext>
                </a:extLst>
              </a:tr>
              <a:tr h="195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Platinum (Pt) - aja-evap (nm)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Jan-20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17.7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ctr"/>
                </a:tc>
                <a:extLst>
                  <a:ext uri="{0D108BD9-81ED-4DB2-BD59-A6C34878D82A}">
                    <a16:rowId xmlns:a16="http://schemas.microsoft.com/office/drawing/2014/main" val="2264547152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58230505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707000145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gasonics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20.83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7070540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PT-Ox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196838832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svgcoat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100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48685198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svgcoat2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871316548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svgdev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81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67.5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27118507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svgdev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489885903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Wafer - L-test (100 mm)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51426872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wbclean-1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85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70.83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97783647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woollam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29.17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51776112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yes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22.5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798639454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fiji1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051389500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fiji2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178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148.33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610798023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matrix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30.83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933244593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prometrix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28.33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176504748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PT-Ox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40.83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276928745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svgcoat2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23.33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001776193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svgdev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32.5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63026006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Tweezer box - Small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04978585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Tweezers - Teflon-coated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730966209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wbclean-1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61.67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9244378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woollam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198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165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865108199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yes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27.5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325205080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14052297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aja-evap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87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50.75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373854044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heidelberg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33.83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4288026558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heidelberg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160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70425827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heidelberg2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157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91.58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1882677745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heidelberg2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721521219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lesker-sputter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160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93.33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993586245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aja-evap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84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35009604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heidelberg2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31.5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74571749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lesker-sputter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260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151.67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410983858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lesker-sputter2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144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-2.4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602468981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Platinum (Pt) - aja-evap (nm)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30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17.7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32441492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854288470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XPS: PHI VersaProbe 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152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126.67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919200926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XPS: PHI VersaProbe 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Jan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165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279424562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XPS: PHI VersaProbe 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Feb 2020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223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130.08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3484599097"/>
                  </a:ext>
                </a:extLst>
              </a:tr>
              <a:tr h="6143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effectLst/>
                        </a:rPr>
                        <a:t>3438.97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0" marR="2880" marT="2880" marB="0" anchor="b"/>
                </a:tc>
                <a:extLst>
                  <a:ext uri="{0D108BD9-81ED-4DB2-BD59-A6C34878D82A}">
                    <a16:rowId xmlns:a16="http://schemas.microsoft.com/office/drawing/2014/main" val="2901143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44738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20931</TotalTime>
  <Words>1495</Words>
  <Application>Microsoft Macintosh PowerPoint</Application>
  <PresentationFormat>On-screen Show (16:9)</PresentationFormat>
  <Paragraphs>474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Courier New</vt:lpstr>
      <vt:lpstr>Source Sans Pro</vt:lpstr>
      <vt:lpstr>Source Sans Pro Semibold</vt:lpstr>
      <vt:lpstr>Wingdings</vt:lpstr>
      <vt:lpstr>SU_Template_TopBar</vt:lpstr>
      <vt:lpstr>SNF RRAM Standard Process Flow and Characterization of Lesker-2 TiN</vt:lpstr>
      <vt:lpstr>Aim &amp; Goals</vt:lpstr>
      <vt:lpstr>Progress Updates: Fabrication</vt:lpstr>
      <vt:lpstr>TiN Properties</vt:lpstr>
      <vt:lpstr>RRAM Process Flow Outline</vt:lpstr>
      <vt:lpstr>Progress Updates: New Samples</vt:lpstr>
      <vt:lpstr>Sample with AJA TiN: looks a bit weird</vt:lpstr>
      <vt:lpstr>Issues with Lesker-2</vt:lpstr>
      <vt:lpstr>Budget</vt:lpstr>
      <vt:lpstr>Thank you!</vt:lpstr>
      <vt:lpstr>AFM Roughness Measurements: AJA</vt:lpstr>
      <vt:lpstr>AJA TiN Sputter Recipe: Reactive Sputtering</vt:lpstr>
      <vt:lpstr>Literature Review on TiN Sputtering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25</cp:revision>
  <dcterms:created xsi:type="dcterms:W3CDTF">2019-09-24T01:20:23Z</dcterms:created>
  <dcterms:modified xsi:type="dcterms:W3CDTF">2020-02-29T01:46:01Z</dcterms:modified>
</cp:coreProperties>
</file>